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301" r:id="rId4"/>
    <p:sldId id="349" r:id="rId5"/>
    <p:sldId id="299" r:id="rId6"/>
    <p:sldId id="350" r:id="rId7"/>
    <p:sldId id="331" r:id="rId8"/>
    <p:sldId id="347" r:id="rId9"/>
    <p:sldId id="351" r:id="rId10"/>
    <p:sldId id="303" r:id="rId11"/>
    <p:sldId id="300" r:id="rId12"/>
    <p:sldId id="348" r:id="rId13"/>
    <p:sldId id="305" r:id="rId14"/>
    <p:sldId id="302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401" r:id="rId65"/>
    <p:sldId id="402" r:id="rId66"/>
    <p:sldId id="403" r:id="rId67"/>
    <p:sldId id="404" r:id="rId68"/>
    <p:sldId id="405" r:id="rId69"/>
    <p:sldId id="406" r:id="rId70"/>
    <p:sldId id="407" r:id="rId71"/>
    <p:sldId id="408" r:id="rId72"/>
    <p:sldId id="409" r:id="rId73"/>
    <p:sldId id="410" r:id="rId74"/>
    <p:sldId id="411" r:id="rId75"/>
    <p:sldId id="412" r:id="rId76"/>
    <p:sldId id="413" r:id="rId77"/>
    <p:sldId id="414" r:id="rId78"/>
    <p:sldId id="415" r:id="rId79"/>
    <p:sldId id="416" r:id="rId80"/>
    <p:sldId id="417" r:id="rId81"/>
    <p:sldId id="418" r:id="rId82"/>
    <p:sldId id="419" r:id="rId83"/>
    <p:sldId id="420" r:id="rId84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288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936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41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796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37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072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141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32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452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1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521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060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700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342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64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237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4204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089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144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8049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0606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496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5252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8258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58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0944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905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63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1631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226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8210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731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6366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0868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405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0760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8938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5222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458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644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366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3567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03697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3074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707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53047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5833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8908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75866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7757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0335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6272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6197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4887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36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94072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906583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28895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74145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6827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6855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78041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64535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72195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88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30651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25712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62214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125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77145y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What’s your story?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371600"/>
            <a:ext cx="5181600" cy="5334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Cloud migration?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Re-platforming?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Expanding?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Rewriting?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Replacing entirely?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 just interested in how operability and testing are linked?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DC4F9-FA8B-B049-8FF1-A13186D9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2782125" cy="27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Stretch…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Aggregate – bringing logs together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Decompose – techniques for isolating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60E5A-624F-364F-98A7-E03141F2FE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7064" y="1524000"/>
            <a:ext cx="4409872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75" y="1451403"/>
            <a:ext cx="4876800" cy="4953000"/>
          </a:xfrm>
        </p:spPr>
        <p:txBody>
          <a:bodyPr>
            <a:normAutofit fontScale="62500" lnSpcReduction="20000"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Along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if you wish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each other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Our Application Under Test</a:t>
            </a:r>
          </a:p>
        </p:txBody>
      </p:sp>
    </p:spTree>
    <p:extLst>
      <p:ext uri="{BB962C8B-B14F-4D97-AF65-F5344CB8AC3E}">
        <p14:creationId xmlns:p14="http://schemas.microsoft.com/office/powerpoint/2010/main" val="359101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04800"/>
            <a:ext cx="5575204" cy="6248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9B03A9-5ACB-034F-91D7-D05E19AF3AF1}"/>
              </a:ext>
            </a:extLst>
          </p:cNvPr>
          <p:cNvSpPr/>
          <p:nvPr/>
        </p:nvSpPr>
        <p:spPr>
          <a:xfrm>
            <a:off x="152400" y="228600"/>
            <a:ext cx="8763000" cy="1752600"/>
          </a:xfrm>
          <a:prstGeom prst="rect">
            <a:avLst/>
          </a:prstGeom>
          <a:noFill/>
          <a:ln w="63500" cmpd="sng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Create a user or admin with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Master Token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2DE81-ADC2-F64D-BE50-7079FCE9A891}"/>
              </a:ext>
            </a:extLst>
          </p:cNvPr>
          <p:cNvSpPr/>
          <p:nvPr/>
        </p:nvSpPr>
        <p:spPr>
          <a:xfrm>
            <a:off x="152400" y="228599"/>
            <a:ext cx="8763000" cy="2971801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User creates an </a:t>
            </a:r>
          </a:p>
          <a:p>
            <a:pPr algn="r"/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1F647-3F9E-4A42-B0F8-EF638B1989E3}"/>
              </a:ext>
            </a:extLst>
          </p:cNvPr>
          <p:cNvSpPr/>
          <p:nvPr/>
        </p:nvSpPr>
        <p:spPr>
          <a:xfrm>
            <a:off x="152400" y="3200400"/>
            <a:ext cx="8763000" cy="3429001"/>
          </a:xfrm>
          <a:prstGeom prst="rect">
            <a:avLst/>
          </a:prstGeom>
          <a:noFill/>
          <a:ln w="635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Use that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to invoke other endpoints,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some are admin</a:t>
            </a:r>
          </a:p>
        </p:txBody>
      </p:sp>
    </p:spTree>
    <p:extLst>
      <p:ext uri="{BB962C8B-B14F-4D97-AF65-F5344CB8AC3E}">
        <p14:creationId xmlns:p14="http://schemas.microsoft.com/office/powerpoint/2010/main" val="30402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The fun part…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MongoDB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Node and NPM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Robo3T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Postman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An editor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The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1C45C-5139-E04F-A58C-830351913D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08" y="1676400"/>
            <a:ext cx="3277985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Up and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599" y="1143000"/>
            <a:ext cx="4808517" cy="41783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Pull the latest from the repo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Open in your editor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install”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dev”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1F60-C276-5F48-97D0-FB512A06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3077762" cy="43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"/>
            <a:ext cx="6858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Postman Collection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295400"/>
            <a:ext cx="42551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admin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Auth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Token for both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Postman Variables</a:t>
            </a:r>
          </a:p>
          <a:p>
            <a:pPr marL="0" indent="0">
              <a:buNone/>
            </a:pPr>
            <a:endParaRPr lang="en-GB" sz="5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57F07-5042-4345-A878-D8009CB2C1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28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04800"/>
            <a:ext cx="50292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Documentation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Autogenerated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An important operability win!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docs”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 project with actual docs!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C3900-7713-404E-9F7D-699A2D8ACD7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9812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9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Testing feedback?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Anyone do any testing?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Managed to operate the app?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Bugs found?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Insights to share?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Burning questions?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Terrified?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84135-53B7-B744-8D74-3C45C42072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006" y="1981200"/>
            <a:ext cx="4695537" cy="35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8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For familiarity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Tests in Speakers Endpoint for: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Get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Put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 in Sessions Endpoint for: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D394E-F677-464B-80E0-DA42259D09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4057" y="1403866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7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7F4BF-CD36-A147-8E97-2474DB99F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2767" y="1905000"/>
            <a:ext cx="4618465" cy="3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Advocating for Operability to Improve Test Strategy</a:t>
            </a:r>
          </a:p>
        </p:txBody>
      </p:sp>
    </p:spTree>
    <p:extLst>
      <p:ext uri="{BB962C8B-B14F-4D97-AF65-F5344CB8AC3E}">
        <p14:creationId xmlns:p14="http://schemas.microsoft.com/office/powerpoint/2010/main" val="493393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Run Book?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524000"/>
            <a:ext cx="48768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Run Book is a set of headings and questions that cover operational concerns in most software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B248-E575-084F-8169-C2CE81B76F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76400"/>
            <a:ext cx="295208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931" y="990600"/>
            <a:ext cx="5225469" cy="5562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System &amp; business context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Who owns/knows what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Management of incidents and 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Locations &amp; meaning of logs, monitoring and health checks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Restoring service &amp; failover strategies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Deployment/rollback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many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5B016-D3AC-1C4D-A3A6-E8F17B55D8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209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9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run book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548" y="1143000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Heard of one?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your application?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Take part in creating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 done an incident post mortem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Are on call support?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A70A2-AA18-5442-AA25-FCDB7EA0F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2052699"/>
            <a:ext cx="4107270" cy="30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7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Autofit/>
          </a:bodyPr>
          <a:lstStyle/>
          <a:p>
            <a:r>
              <a:rPr lang="en-GB" sz="3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(good) test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066800"/>
            <a:ext cx="3962400" cy="5181600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Balanced but varied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Inclusive of team testing activities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Evolves with context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Starts a conversation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Business risk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4DC99-8E33-6743-B714-2DCB1700B0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06" y="2197616"/>
            <a:ext cx="4457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8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 books and test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5344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About discovery &amp; exploration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to provoke discussion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as a whole team effort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Shows gaps in system and technology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677B-C599-324C-936E-A6F9359707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700" y="1155700"/>
            <a:ext cx="429260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operability?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well a software system works when operating live</a:t>
            </a:r>
          </a:p>
          <a:p>
            <a:r>
              <a:rPr lang="en-GB" sz="44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Minimise time, cost </a:t>
            </a: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effort from unplanned interventions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B099-5096-C34D-9148-5102C124502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930400"/>
            <a:ext cx="2921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Completing a run book for your system will improve your testing…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39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Run Book Template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1447800"/>
            <a:ext cx="41148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Handout of dialogue sheet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Explanatory notes: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http://tiny.cc/77145y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Think about how you this information helps your testing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6B6F4-9D88-CE4F-AEC4-AACAC1ED93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06" y="1752600"/>
            <a:ext cx="3862294" cy="4191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DB169D-1DE5-ED4D-8528-D7F96EB87252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Matthew Skelton for this awesome template and research</a:t>
            </a:r>
          </a:p>
        </p:txBody>
      </p:sp>
    </p:spTree>
    <p:extLst>
      <p:ext uri="{BB962C8B-B14F-4D97-AF65-F5344CB8AC3E}">
        <p14:creationId xmlns:p14="http://schemas.microsoft.com/office/powerpoint/2010/main" val="8557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2315"/>
            <a:ext cx="8763000" cy="727368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</a:t>
            </a:r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Testing Quadrants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78804-4947-E647-B85D-33DD26A6C77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173" y="939683"/>
            <a:ext cx="6717654" cy="523251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FA5F4B-8DFD-A74A-843B-0E1834FD0A46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various including Lisa Crispin, Janet Gregory, Brian </a:t>
            </a:r>
            <a:r>
              <a:rPr lang="en-GB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Marick</a:t>
            </a:r>
            <a:endParaRPr lang="en-GB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13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4072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Bring them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303317"/>
            <a:ext cx="4267199" cy="5121267"/>
          </a:xfrm>
        </p:spPr>
        <p:txBody>
          <a:bodyPr>
            <a:normAutofit fontScale="77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elements of the run book to your quadrants based on: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suited quadrant for that info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Type of testing that would benefit most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78E35-E1C3-744D-AC44-4CA27DA5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295400"/>
            <a:ext cx="4114801" cy="5045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AC516-0F35-FD42-89EC-AF7FD9DE9265}"/>
              </a:ext>
            </a:extLst>
          </p:cNvPr>
          <p:cNvSpPr/>
          <p:nvPr/>
        </p:nvSpPr>
        <p:spPr>
          <a:xfrm>
            <a:off x="3124200" y="4724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C790D-5590-4244-BA25-2D4EEA6137E8}"/>
              </a:ext>
            </a:extLst>
          </p:cNvPr>
          <p:cNvSpPr/>
          <p:nvPr/>
        </p:nvSpPr>
        <p:spPr>
          <a:xfrm>
            <a:off x="3048000" y="23622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16133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7DE5-8B74-2F48-8791-69B43AA4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700" y="1352797"/>
            <a:ext cx="4292600" cy="48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Next!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BA83-EC2C-FF48-94C0-CC6E4AAF6C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650" y="1558654"/>
            <a:ext cx="3060700" cy="46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0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Implementing Effective Logging</a:t>
            </a:r>
          </a:p>
        </p:txBody>
      </p:sp>
    </p:spTree>
    <p:extLst>
      <p:ext uri="{BB962C8B-B14F-4D97-AF65-F5344CB8AC3E}">
        <p14:creationId xmlns:p14="http://schemas.microsoft.com/office/powerpoint/2010/main" val="404513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Not very exciting…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Ugh, logging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Later…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Replication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How do you use your application logs?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A4C97A-25BF-B748-95B6-EA904C07445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2098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6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Basics…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85000" lnSpcReduction="2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run dev” 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nodemon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morgan</a:t>
            </a:r>
            <a:endParaRPr lang="en-GB" sz="4400" dirty="0">
              <a:latin typeface="Courier New" pitchFamily="49" charset="0"/>
              <a:cs typeface="Courier New" pitchFamily="49" charset="0"/>
            </a:endParaRP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Web logs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 logs</a:t>
            </a:r>
          </a:p>
          <a:p>
            <a:r>
              <a:rPr lang="en-GB" sz="4400" dirty="0" err="1">
                <a:latin typeface="Courier New" pitchFamily="49" charset="0"/>
                <a:cs typeface="Courier New" pitchFamily="49" charset="0"/>
              </a:rPr>
              <a:t>stdout</a:t>
            </a:r>
            <a:r>
              <a:rPr lang="en-GB" sz="4400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453FE-8DDE-904A-86FC-A4A07EA02F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6652" y="2514600"/>
            <a:ext cx="3238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0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Intermediate…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is useful to a tester to log?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Create a bespoke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format using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morgan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Negative tests for user management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B5F20-4860-B34F-AE6C-A5674895E4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1590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does good operability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524000"/>
            <a:ext cx="4267200" cy="5105400"/>
          </a:xfrm>
        </p:spPr>
        <p:txBody>
          <a:bodyPr>
            <a:normAutofit fontScale="5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Easy to deploy, test and interrogate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information on state of service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Predictable and non-catastrophic failure modes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for internal stakeholders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Removes toil, increases humane work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Operational concerns alongside user-visible features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6C8A8-8475-4042-AEFC-463D53FF64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75" y="2362200"/>
            <a:ext cx="4008626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0" y="304800"/>
            <a:ext cx="40005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Targeting…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47800"/>
            <a:ext cx="41789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Creating a unique id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Tracing in distributed systems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Add to our web logging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Generate a unique id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30D3C-AB46-B34D-8880-72B0E739A1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1981200"/>
            <a:ext cx="35052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7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100" y="304800"/>
            <a:ext cx="67818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371600"/>
            <a:ext cx="44837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Readability for machines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Tools can assist your testing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Manual searches of log files are fallible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Grep is good, but not enough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AB59B-1DB4-3E4C-A1DA-728BB54F3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5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6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Structured 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6" y="1066800"/>
            <a:ext cx="4005944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Logging structured data to console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Mongo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Web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Add coverage for missing requests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893B3-9E88-0341-A19B-65B54950EB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3379" y="1679317"/>
            <a:ext cx="4665821" cy="349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8B25CF-5D69-964B-87EF-BE2A751F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468868"/>
            <a:ext cx="3015344" cy="6236732"/>
          </a:xfrm>
        </p:spPr>
        <p:txBody>
          <a:bodyPr>
            <a:noAutofit/>
          </a:bodyPr>
          <a:lstStyle/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Where’s the risk?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What could go wrong?</a:t>
            </a:r>
          </a:p>
          <a:p>
            <a:r>
              <a:rPr lang="en-GB" sz="4000" dirty="0">
                <a:latin typeface="Courier New" pitchFamily="49" charset="0"/>
                <a:cs typeface="Courier New" pitchFamily="49" charset="0"/>
              </a:rPr>
              <a:t>How can logging help us?</a:t>
            </a:r>
          </a:p>
        </p:txBody>
      </p:sp>
    </p:spTree>
    <p:extLst>
      <p:ext uri="{BB962C8B-B14F-4D97-AF65-F5344CB8AC3E}">
        <p14:creationId xmlns:p14="http://schemas.microsoft.com/office/powerpoint/2010/main" val="99023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Event Identifiers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4038600" cy="5474732"/>
          </a:xfrm>
        </p:spPr>
        <p:txBody>
          <a:bodyPr>
            <a:noAutofit/>
          </a:bodyPr>
          <a:lstStyle/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Clear, consistent naming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failure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Alerting on deployment</a:t>
            </a:r>
          </a:p>
          <a:p>
            <a:r>
              <a:rPr lang="en-GB" sz="3600" dirty="0">
                <a:latin typeface="Courier New" pitchFamily="49" charset="0"/>
                <a:cs typeface="Courier New" pitchFamily="49" charset="0"/>
              </a:rPr>
              <a:t>Metrics on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EB6FA-E3E5-CA47-A4E8-D3FC1A27E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6" y="1905000"/>
            <a:ext cx="3812535" cy="38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0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Diagnostic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35814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Application start up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Initial database connection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Database connection errors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Trigger the error…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F2104-4AEF-6743-A223-99037FF05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828800"/>
            <a:ext cx="411480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1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Business Events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1217221"/>
            <a:ext cx="3886200" cy="5474732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Add an 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eventLookup</a:t>
            </a:r>
            <a:endParaRPr lang="en-GB" dirty="0">
              <a:latin typeface="Courier New" pitchFamily="49" charset="0"/>
              <a:cs typeface="Courier New" pitchFamily="49" charset="0"/>
            </a:endParaRP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Unsuccessful user creation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could a tester use these for?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3AE3C-1732-734D-813A-CDE55D68763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427" y="1981200"/>
            <a:ext cx="399944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7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 for a break?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10F4D8A-1F51-8845-AE47-B131F45C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5900" y="1828800"/>
            <a:ext cx="6172200" cy="390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6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and Alerting Assisted Testing</a:t>
            </a:r>
          </a:p>
        </p:txBody>
      </p:sp>
    </p:spTree>
    <p:extLst>
      <p:ext uri="{BB962C8B-B14F-4D97-AF65-F5344CB8AC3E}">
        <p14:creationId xmlns:p14="http://schemas.microsoft.com/office/powerpoint/2010/main" val="25093022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19600"/>
            <a:ext cx="8382000" cy="24384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is continuously gauging your system against a perceived normal, proactively alerting against deviances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846ED-AC1F-4541-A524-B1318C18011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1335974"/>
            <a:ext cx="37338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2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86200"/>
            <a:ext cx="84582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Observability of the unknown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of the obvious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Controllability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 identification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failure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F359C-136A-8F45-8AF2-4EE3998366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213801"/>
            <a:ext cx="3429000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295400"/>
            <a:ext cx="3733800" cy="5181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Agility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Inevitable failure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Dependencies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 for advantage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Infrastructure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Config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6BF6F-4AAD-454D-AF27-87AD67E894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133600"/>
            <a:ext cx="418740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0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534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monitoring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4748" y="1143000"/>
            <a:ext cx="3696252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Got access?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Used to guide your testing?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Contributed to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an alert?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Same in test &amp; live?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A760B-58EF-A447-B8DA-6EB77B03E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294" y="2315853"/>
            <a:ext cx="3811148" cy="286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304800"/>
            <a:ext cx="66294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Time Series Databases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1000" y="1143000"/>
            <a:ext cx="3810000" cy="5164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data is almost always a new entry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Typically arrives in time order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Databases that are indexed by time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90D3C-1B6B-7446-B2B6-6BD14778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484" y="1752600"/>
            <a:ext cx="3676316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3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4600" y="264226"/>
            <a:ext cx="4762500" cy="838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Instrumentation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29200" y="1106384"/>
            <a:ext cx="34676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Changing the source code to monitor: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Errors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Tracing of journeys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Really useful for testing!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B3132-011E-B640-808F-1A6B4509552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514600"/>
            <a:ext cx="4535186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1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44452" cy="19812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Instrumenting your system for monitoring gives crucial information for testing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90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Prometheus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0" y="1447800"/>
            <a:ext cx="43434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 and run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Hit the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Prometheus.yaml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Global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 files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Scrape Configs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/metrics</a:t>
            </a:r>
          </a:p>
          <a:p>
            <a:pPr lvl="2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 names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1FC86-CACD-C842-80E6-8362D7D716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1981200"/>
            <a:ext cx="3765176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7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/metrics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371600"/>
            <a:ext cx="3124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Postman or Web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Prom-client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Histogram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Counter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Gauge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Timers	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C11638-7112-1940-8EF6-90EA66C9BFA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2354635"/>
            <a:ext cx="4722168" cy="23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7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Instrumentation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447800"/>
            <a:ext cx="3886200" cy="495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-metrics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to services/ express/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index.js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your collections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Data!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59D1E-1016-164C-B837-6086A0A0F0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38" y="1790700"/>
            <a:ext cx="4267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Querying Data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752600"/>
            <a:ext cx="3810000" cy="4572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Percentiles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D8491-6CAE-F744-9BB3-2A09DACF9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362200"/>
            <a:ext cx="403799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8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5: Have a go!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4038600"/>
            <a:ext cx="80010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Median response time for creating 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95</a:t>
            </a:r>
            <a:r>
              <a:rPr lang="en-US" baseline="30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Response Time by specific route and status code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Apdex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for conferences endpoint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6BF2C-3048-784B-A635-4CB4FFDBD4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0900" y="1447800"/>
            <a:ext cx="23622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343400" cy="5474732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Information on performance &amp; capacity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Recoverable &amp; resilient 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Less false positives &amp; negatives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Uptime means testing time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many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7308-5011-FF41-BEFA-BEEF3119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8" y="1828800"/>
            <a:ext cx="3926774" cy="3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Alerting for the Normal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303E2-8DD5-6D4B-AFA8-447396D91E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0" y="2000250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Symptom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181600" y="1619003"/>
            <a:ext cx="38100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Basic availability</a:t>
            </a:r>
          </a:p>
          <a:p>
            <a:r>
              <a:rPr lang="en-US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Correctness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Latency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Freshness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4DECE-B1D2-0A48-BB89-236A735FC53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905000"/>
            <a:ext cx="317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Cause Based Alerts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Catch the symptom anyway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Maybe you caused it!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Necessary for “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almosts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773830-4B58-1840-919C-C24A7219F3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057400"/>
            <a:ext cx="3926762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5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Stop the App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764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Kill your app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Prometheus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 Manager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 do you notice?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EBD7D1-4DAC-0142-A1D2-02379DBA2D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1828800"/>
            <a:ext cx="404492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4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Status Codes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257800" y="15240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 code based alert to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rules.yaml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404 – broken links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Yaml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cause?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9FBC2-F406-614F-B835-76D58B559B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076" y="2082800"/>
            <a:ext cx="4318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Symptom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600200"/>
            <a:ext cx="3148760" cy="457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something a user might care about.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Fresh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F97C6-EF66-6947-8F94-67C3742639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800" y="2362200"/>
            <a:ext cx="3937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4: Cause Alert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7801A6D-9EBE-4243-8197-C50DF9FE3043}"/>
              </a:ext>
            </a:extLst>
          </p:cNvPr>
          <p:cNvSpPr txBox="1">
            <a:spLocks/>
          </p:cNvSpPr>
          <p:nvPr/>
        </p:nvSpPr>
        <p:spPr>
          <a:xfrm>
            <a:off x="533400" y="1981200"/>
            <a:ext cx="3148760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an alert for a system problem.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Memory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150719-2AC6-F74E-B963-ABADE31C28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2438400"/>
            <a:ext cx="37084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3E161B-2412-F747-BF4D-6BF661E88BF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3286" y="744816"/>
            <a:ext cx="6495314" cy="536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strike="sngStrike" dirty="0">
                <a:latin typeface="Courier New" pitchFamily="49" charset="0"/>
                <a:cs typeface="Courier New" pitchFamily="49" charset="0"/>
              </a:rPr>
              <a:t>Testability</a:t>
            </a:r>
            <a:r>
              <a:rPr lang="en-GB" sz="6600" b="1" dirty="0">
                <a:latin typeface="Courier New" pitchFamily="49" charset="0"/>
                <a:cs typeface="Courier New" pitchFamily="49" charset="0"/>
              </a:rPr>
              <a:t> Operability Hooks</a:t>
            </a:r>
            <a:endParaRPr lang="en-GB" sz="6600" b="1" strike="sngStrik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672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Query and Control Points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828800"/>
            <a:ext cx="3657600" cy="3962400"/>
          </a:xfrm>
        </p:spPr>
        <p:txBody>
          <a:bodyPr>
            <a:normAutofit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Hooks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Query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Control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Liveness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Readiness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A8CD9-76EE-214D-B6B7-CFC8202F9A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302525" y="2209800"/>
            <a:ext cx="4728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 testing?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new development function</a:t>
            </a:r>
          </a:p>
          <a:p>
            <a:r>
              <a:rPr lang="en-GB" sz="56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Terraforming environments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live and test environments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Jenkins build servers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9EA5E-46BC-0748-BA43-FE0D835187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905000"/>
            <a:ext cx="33308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First Class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4572000" cy="5105400"/>
          </a:xfrm>
        </p:spPr>
        <p:txBody>
          <a:bodyPr>
            <a:normAutofit fontScale="92500" lnSpcReduction="10000"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Resistance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Purity of the model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Would cars be built without diagnostic ports?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1770E-BC52-E74C-9F55-A9615C6E87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1981200"/>
            <a:ext cx="3175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Focus on API Hooks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43000"/>
            <a:ext cx="4275116" cy="5334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– the ability to query state quickly and easily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– the ability to (re)set state to a known value 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0AE70-2969-9E48-9B8B-4FAD3990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526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6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396" y="304800"/>
            <a:ext cx="5575204" cy="6248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F72FC-BBE0-224D-BA18-7049F487D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609600"/>
            <a:ext cx="3352800" cy="57150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Draw the app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Snapshot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Action hooks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What if the API served a mobile app?</a:t>
            </a: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  <a:p>
            <a:endParaRPr lang="en-GB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2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07769"/>
            <a:ext cx="8229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Build a Snapshot Hook!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4328720"/>
            <a:ext cx="82296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Start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src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index.js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New folder in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api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/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Basics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06CF3-6E80-7640-ACCE-B41C0538CEF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8436" y="1298369"/>
            <a:ext cx="5347127" cy="259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700" y="304800"/>
            <a:ext cx="4038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What else?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76800" y="1295400"/>
            <a:ext cx="381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Mongoose docs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What other methods can we use?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3281C-344C-B848-AD4E-B33EE9DE64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135" y="1447800"/>
            <a:ext cx="381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2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Almost there!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07461-C152-F948-920A-EDC87D7DA4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" y="1981200"/>
            <a:ext cx="7543800" cy="320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565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35269369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We’ve covered…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Alerts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B5D5-0E43-7C40-BA60-DEF762CECA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00" y="1607574"/>
            <a:ext cx="7239000" cy="18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6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Its all linked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Better operability improves testing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Makes testing more humane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Easier to sell to stakeholders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4D51A-F1BC-5442-BF5A-51DE6374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0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3683"/>
            <a:ext cx="42672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Leverage large volumes of data safely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Early problem detection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Security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Compliance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Improve what and how you test. With actual data!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86D88-8A95-FF4C-AC50-DE8E501C63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1820883"/>
            <a:ext cx="38662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9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143000"/>
            <a:ext cx="45344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Network connectivity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 test automation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&amp; alerting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Even VPN…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9EF79-A627-B848-9C61-4BDE173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371600"/>
            <a:ext cx="37338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Everything fails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Isolate the risky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Protect the important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Availability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Mocks and stubs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3F92-09C3-D544-86BC-0646224FBA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300" y="21336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3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really happy ops people!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2BDEA-26D5-D742-9404-18A779370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2362200"/>
            <a:ext cx="3505200" cy="3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D3A6F8-271D-724F-ACAB-9CDAF2278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2339181"/>
            <a:ext cx="381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8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27158</TotalTime>
  <Words>1542</Words>
  <Application>Microsoft Macintosh PowerPoint</Application>
  <PresentationFormat>On-screen Show (4:3)</PresentationFormat>
  <Paragraphs>453</Paragraphs>
  <Slides>83</Slides>
  <Notes>83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Courier New</vt:lpstr>
      <vt:lpstr>Office Theme</vt:lpstr>
      <vt:lpstr>Ash Winter</vt:lpstr>
      <vt:lpstr>Improving Testing Through Operability</vt:lpstr>
      <vt:lpstr>What do I mean by operability?</vt:lpstr>
      <vt:lpstr>What does good operability look like?</vt:lpstr>
      <vt:lpstr>Operability and testing</vt:lpstr>
      <vt:lpstr>Operability and testing</vt:lpstr>
      <vt:lpstr>PowerPoint Presentation</vt:lpstr>
      <vt:lpstr>PowerPoint Presentation</vt:lpstr>
      <vt:lpstr>PowerPoint Presentation</vt:lpstr>
      <vt:lpstr>What’s your story?</vt:lpstr>
      <vt:lpstr>Follow the path…</vt:lpstr>
      <vt:lpstr>Stretch…</vt:lpstr>
      <vt:lpstr>Exercises</vt:lpstr>
      <vt:lpstr>Begin!</vt:lpstr>
      <vt:lpstr>Our Application Under Test</vt:lpstr>
      <vt:lpstr>PowerPoint Presentation</vt:lpstr>
      <vt:lpstr>The fun part…</vt:lpstr>
      <vt:lpstr>Up and running</vt:lpstr>
      <vt:lpstr>PowerPoint Presentation</vt:lpstr>
      <vt:lpstr>PowerPoint Presentation</vt:lpstr>
      <vt:lpstr>Testing feedback?</vt:lpstr>
      <vt:lpstr>For familiarity</vt:lpstr>
      <vt:lpstr>Ready?</vt:lpstr>
      <vt:lpstr>Advocating for Operability to Improve Test Strategy</vt:lpstr>
      <vt:lpstr>What is a Run Book?</vt:lpstr>
      <vt:lpstr>Why is it important?</vt:lpstr>
      <vt:lpstr>PowerPoint Presentation</vt:lpstr>
      <vt:lpstr>What is a (good) test strategy?</vt:lpstr>
      <vt:lpstr>Run books and test strategies</vt:lpstr>
      <vt:lpstr>PowerPoint Presentation</vt:lpstr>
      <vt:lpstr>Stage 1: Run Book Template</vt:lpstr>
      <vt:lpstr>PowerPoint Presentation</vt:lpstr>
      <vt:lpstr>Stage 3: Bring them together</vt:lpstr>
      <vt:lpstr>Reflect…</vt:lpstr>
      <vt:lpstr>Next!</vt:lpstr>
      <vt:lpstr>Implementing Effective Logging</vt:lpstr>
      <vt:lpstr>Not very exciting…</vt:lpstr>
      <vt:lpstr>Basics…</vt:lpstr>
      <vt:lpstr>Intermediate…</vt:lpstr>
      <vt:lpstr>PowerPoint Presentation</vt:lpstr>
      <vt:lpstr>PowerPoint Presentation</vt:lpstr>
      <vt:lpstr>Structured Logging</vt:lpstr>
      <vt:lpstr>PowerPoint Presentation</vt:lpstr>
      <vt:lpstr>Event Identifiers</vt:lpstr>
      <vt:lpstr>Diagnostic Events</vt:lpstr>
      <vt:lpstr>Business Events</vt:lpstr>
      <vt:lpstr>Ready for a break?</vt:lpstr>
      <vt:lpstr>Monitoring and Alerting Assisted Testing</vt:lpstr>
      <vt:lpstr>What is monitoring?</vt:lpstr>
      <vt:lpstr>Why is it important?</vt:lpstr>
      <vt:lpstr>PowerPoint Presentation</vt:lpstr>
      <vt:lpstr>PowerPoint Presentation</vt:lpstr>
      <vt:lpstr>PowerPoint Presentation</vt:lpstr>
      <vt:lpstr>PowerPoint Presentation</vt:lpstr>
      <vt:lpstr>Stage 1: Prometheus</vt:lpstr>
      <vt:lpstr>Stage 2: /metrics</vt:lpstr>
      <vt:lpstr>Stage 3: Instrumentation</vt:lpstr>
      <vt:lpstr>Stage 4: Querying Data</vt:lpstr>
      <vt:lpstr>Stage 5: Have a go!</vt:lpstr>
      <vt:lpstr>Alerting for the Normal</vt:lpstr>
      <vt:lpstr>Symptom Based Alerts</vt:lpstr>
      <vt:lpstr>Cause Based Alerts</vt:lpstr>
      <vt:lpstr>Stage 1: Stop the App</vt:lpstr>
      <vt:lpstr>Stage 2: Status Codes</vt:lpstr>
      <vt:lpstr>Stage 3: Symptom Alert</vt:lpstr>
      <vt:lpstr>Stage 4: Cause Alert</vt:lpstr>
      <vt:lpstr>PowerPoint Presentation</vt:lpstr>
      <vt:lpstr>Testability Operability Hooks</vt:lpstr>
      <vt:lpstr>Query and Control Points </vt:lpstr>
      <vt:lpstr>First Class Features</vt:lpstr>
      <vt:lpstr>Focus on API Hooks</vt:lpstr>
      <vt:lpstr>PowerPoint Presentation</vt:lpstr>
      <vt:lpstr>PowerPoint Presentation</vt:lpstr>
      <vt:lpstr>PowerPoint Presentation</vt:lpstr>
      <vt:lpstr>Almost there!</vt:lpstr>
      <vt:lpstr>Improving Testing Through Operability</vt:lpstr>
      <vt:lpstr>We’ve covered…</vt:lpstr>
      <vt:lpstr>Its all linked</vt:lpstr>
      <vt:lpstr>Log Rotation &amp; Aggregation</vt:lpstr>
      <vt:lpstr>Decomposability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446</cp:revision>
  <cp:lastPrinted>2014-02-12T13:02:37Z</cp:lastPrinted>
  <dcterms:created xsi:type="dcterms:W3CDTF">2006-08-16T00:00:00Z</dcterms:created>
  <dcterms:modified xsi:type="dcterms:W3CDTF">2019-05-26T20:03:38Z</dcterms:modified>
</cp:coreProperties>
</file>